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8" r:id="rId3"/>
    <p:sldId id="290" r:id="rId4"/>
    <p:sldId id="295" r:id="rId5"/>
    <p:sldId id="297" r:id="rId6"/>
    <p:sldId id="291" r:id="rId7"/>
    <p:sldId id="281" r:id="rId8"/>
    <p:sldId id="296" r:id="rId9"/>
    <p:sldId id="333" r:id="rId10"/>
    <p:sldId id="334" r:id="rId11"/>
    <p:sldId id="335" r:id="rId12"/>
    <p:sldId id="309" r:id="rId13"/>
    <p:sldId id="311" r:id="rId14"/>
    <p:sldId id="284" r:id="rId15"/>
    <p:sldId id="310" r:id="rId16"/>
    <p:sldId id="285" r:id="rId17"/>
    <p:sldId id="319" r:id="rId18"/>
    <p:sldId id="320" r:id="rId19"/>
    <p:sldId id="318" r:id="rId20"/>
    <p:sldId id="292" r:id="rId21"/>
    <p:sldId id="316" r:id="rId22"/>
    <p:sldId id="317" r:id="rId23"/>
    <p:sldId id="321" r:id="rId24"/>
    <p:sldId id="322" r:id="rId25"/>
    <p:sldId id="325" r:id="rId26"/>
    <p:sldId id="326" r:id="rId27"/>
    <p:sldId id="283" r:id="rId28"/>
    <p:sldId id="286" r:id="rId29"/>
    <p:sldId id="288" r:id="rId30"/>
    <p:sldId id="327" r:id="rId31"/>
    <p:sldId id="275" r:id="rId32"/>
    <p:sldId id="312" r:id="rId33"/>
    <p:sldId id="270" r:id="rId34"/>
    <p:sldId id="302" r:id="rId35"/>
    <p:sldId id="332" r:id="rId36"/>
    <p:sldId id="328" r:id="rId37"/>
    <p:sldId id="304" r:id="rId38"/>
    <p:sldId id="305" r:id="rId39"/>
    <p:sldId id="313" r:id="rId40"/>
    <p:sldId id="314" r:id="rId41"/>
    <p:sldId id="315" r:id="rId42"/>
    <p:sldId id="271" r:id="rId43"/>
    <p:sldId id="323" r:id="rId44"/>
    <p:sldId id="324" r:id="rId45"/>
    <p:sldId id="307" r:id="rId46"/>
    <p:sldId id="341" r:id="rId47"/>
    <p:sldId id="342" r:id="rId48"/>
    <p:sldId id="343" r:id="rId49"/>
    <p:sldId id="276" r:id="rId50"/>
    <p:sldId id="266" r:id="rId51"/>
    <p:sldId id="263" r:id="rId52"/>
    <p:sldId id="280" r:id="rId53"/>
    <p:sldId id="258" r:id="rId54"/>
    <p:sldId id="261" r:id="rId55"/>
    <p:sldId id="330" r:id="rId56"/>
    <p:sldId id="338" r:id="rId57"/>
    <p:sldId id="339" r:id="rId58"/>
    <p:sldId id="331" r:id="rId59"/>
    <p:sldId id="300" r:id="rId60"/>
    <p:sldId id="301" r:id="rId61"/>
    <p:sldId id="340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2825"/>
    <a:srgbClr val="2F91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243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344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23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329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94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092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1380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175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65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0603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276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27B36-A745-4E94-A2F0-0A9A784F4217}" type="datetimeFigureOut">
              <a:rPr lang="ru-RU" smtClean="0"/>
              <a:t>18.04.2022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CEA3A-DDDE-4EFD-AB52-27D2DDB0B10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82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f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0.jpeg"/><Relationship Id="rId5" Type="http://schemas.openxmlformats.org/officeDocument/2006/relationships/image" Target="../media/image119.jfif"/><Relationship Id="rId4" Type="http://schemas.openxmlformats.org/officeDocument/2006/relationships/image" Target="../media/image11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f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5" Type="http://schemas.openxmlformats.org/officeDocument/2006/relationships/image" Target="../media/image124.jfif"/><Relationship Id="rId4" Type="http://schemas.openxmlformats.org/officeDocument/2006/relationships/image" Target="../media/image123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f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6.jfif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765" y="246743"/>
            <a:ext cx="11260183" cy="63630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</a:t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НАУКИ И ВЫСШЕГО ОБРАЗОВАНИЯ РОССИЙСКОЙ ФЕДЕРАЦИИ</a:t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САНКТ-ПЕТЕРБУРГСКИЙ ГОСУДАРСТВЕННЫЙ УНИВЕРСИТЕТ </a:t>
            </a:r>
            <a:b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  <a:t>ПРОМЫШЛЕННЫХ ТЕХНОЛОГИЙ И ДИЗАЙНА</a:t>
            </a:r>
            <a:br>
              <a:rPr lang="ru-RU" sz="18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ДИЗАЙНА И ИСКУССТВ</a:t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КАФЕДРА МОНУМЕНТАЛЬНОГО ИСКУССТВА</a:t>
            </a:r>
            <a:endParaRPr lang="ru-RU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  <p:pic>
        <p:nvPicPr>
          <p:cNvPr id="3" name="Рисунок 2" descr="D:\Мурашова О.С\СПбГУПТД.pn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48" y="1174138"/>
            <a:ext cx="1630681" cy="164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Мурашова О.С\иди.лого.png"/>
          <p:cNvPicPr/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0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869" t="42805" r="20174" b="41451"/>
          <a:stretch/>
        </p:blipFill>
        <p:spPr bwMode="auto">
          <a:xfrm>
            <a:off x="9731829" y="1436914"/>
            <a:ext cx="1920240" cy="10450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1700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08489"/>
            <a:ext cx="10515600" cy="5889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РИСУНОК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889356"/>
            <a:ext cx="10515600" cy="63543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Д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Кулененок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Обнаженная.                               А. Тихонова. Портрет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Ю. В.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Борчуков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Преподаватель: Ю. В.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Борчуков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56" y="697425"/>
            <a:ext cx="4580215" cy="52112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477" y="673783"/>
            <a:ext cx="4378312" cy="52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94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01479"/>
            <a:ext cx="10515600" cy="57343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РИСУНОК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966846"/>
            <a:ext cx="10515600" cy="891153"/>
          </a:xfrm>
        </p:spPr>
        <p:txBody>
          <a:bodyPr>
            <a:normAutofit fontScale="925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 </a:t>
            </a:r>
            <a:r>
              <a:rPr lang="ru-RU" sz="1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Хунхуэй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Двухфигурная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обнаженная                       Е. Тюряпина. Обнаженная в интерьере</a:t>
            </a:r>
            <a:endParaRPr lang="ru-RU" sz="19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Ю. В. </a:t>
            </a:r>
            <a:r>
              <a:rPr lang="ru-RU" sz="19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Борчуков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Преподаватель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М. Мешков </a:t>
            </a:r>
            <a:endParaRPr lang="ru-RU" sz="19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193" y="737217"/>
            <a:ext cx="4261801" cy="52296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29" y="737217"/>
            <a:ext cx="5258655" cy="522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41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13511"/>
            <a:ext cx="10515600" cy="6270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КУРСОВОЕ ПРОЕКТИРОВАНИЕ. КОМПОЗИЦИЯ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891349"/>
            <a:ext cx="10515600" cy="54864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Иванова. Три фигуры. Тема «Труд». 2018 г.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А. Н.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Гордин</a:t>
            </a:r>
            <a:endParaRPr lang="ru-RU" sz="1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:\Кафедра МИ\Архив кафедры МИ\Обходы 2018-19\Отредактированные\DSC_012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026" y="1071154"/>
            <a:ext cx="9437643" cy="46895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44138"/>
            <a:ext cx="10515600" cy="71845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КУРСОВОЕ ПРОЕКТИРОВАНИЕ. КОМПОЗИЦИЯ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38651"/>
            <a:ext cx="10515600" cy="78008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Николаева П. Эскиз композиции.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Н.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Гордин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617343"/>
            <a:ext cx="10513240" cy="346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70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26572"/>
            <a:ext cx="10515600" cy="71845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КУРСОВОЕ ПРОЕКТИРОВАНИЕ. КОМПОЗИЦИЯ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38651"/>
            <a:ext cx="10515600" cy="550999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Аксенова. Живописно-декоративное оформление экстерьера культурного центра. 2019 г.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И. И. Баранова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540" y="1517340"/>
            <a:ext cx="10560910" cy="34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0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39634"/>
            <a:ext cx="10515600" cy="74458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КУРСОВОЕ ПРОЕКТИРОВАНИЕ. КОМПОЗИЦИЯ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917473"/>
            <a:ext cx="10515600" cy="535577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Максимова. Живописно-декоративное оформление экстерьера культурного центра. 2019 г.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И. И. Баранова</a:t>
            </a:r>
          </a:p>
          <a:p>
            <a:pPr algn="ctr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30" y="1369601"/>
            <a:ext cx="11064240" cy="42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969726"/>
            <a:ext cx="10515600" cy="61395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Колотова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Живописно-декоративное оформление экстерьера культурного центра. 2019 г.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И. И. Баранова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19" y="493776"/>
            <a:ext cx="7307362" cy="537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78824"/>
            <a:ext cx="10515600" cy="70539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ДИПЛОМНОЕ ПРОЕКТИРОВАНИЕ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499463"/>
            <a:ext cx="10515600" cy="1071154"/>
          </a:xfrm>
        </p:spPr>
        <p:txBody>
          <a:bodyPr>
            <a:normAutofit fontScale="55000" lnSpcReduction="20000"/>
          </a:bodyPr>
          <a:lstStyle/>
          <a:p>
            <a:pPr algn="ctr"/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Хунхуэй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 «Живописно-декоративное оформление интерьера Китайского национального музея». </a:t>
            </a:r>
            <a:b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Роспись. 2020 г. Руководитель: Ю. В. </a:t>
            </a:r>
            <a:r>
              <a:rPr lang="ru-RU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Борчуков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1562788"/>
            <a:ext cx="10920549" cy="376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52698"/>
            <a:ext cx="10515600" cy="56170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ДИПЛОМНОЕ ПРОЕКТИРОВАНИЕ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786846"/>
            <a:ext cx="10515600" cy="809897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 </a:t>
            </a:r>
            <a:r>
              <a:rPr lang="ru-RU" sz="2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Хунхуэй</a:t>
            </a:r>
            <a:r>
              <a:rPr lang="ru-RU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3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 «Живописно-декоративное оформление интерьера Китайского национального музея». Роспись. Фрагмент. 2020 г. Руководитель: Ю. В. </a:t>
            </a:r>
            <a:r>
              <a:rPr lang="ru-RU" sz="23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Борчуков</a:t>
            </a:r>
            <a:endParaRPr lang="ru-RU" sz="23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8" y="1275079"/>
            <a:ext cx="7229856" cy="43769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395" y="1275079"/>
            <a:ext cx="3169920" cy="437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72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91887"/>
            <a:ext cx="10515600" cy="52251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ДИПЛОМНОЕ ПРОЕКТИРОВАНИЕ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793624"/>
            <a:ext cx="10515600" cy="907621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Хунхуэй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 «Живописно-декоративное оформление интерьера Китайского национального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музея».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Роспись.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Визуализация. 2020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Руководитель: Ю. В.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Борчуков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917" y="1045029"/>
            <a:ext cx="8185465" cy="461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76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13510"/>
            <a:ext cx="10515600" cy="522513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200" b="1" dirty="0" smtClean="0">
                <a:solidFill>
                  <a:srgbClr val="9B28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ИСТОРИИ КАФЕДРЫ</a:t>
            </a:r>
            <a:endParaRPr lang="ru-RU" sz="3200" b="1" dirty="0">
              <a:solidFill>
                <a:srgbClr val="9B282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042233"/>
            <a:ext cx="10515600" cy="268513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монументального искусства была основана в </a:t>
            </a: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2014 г. по инициативе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заслуженного художника </a:t>
            </a: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РФ,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профессора Василия Владимировича Сухова.  </a:t>
            </a: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Ее появление было продиктовано актуальностью профессии художника-монументалиста в наши дни.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современном обществе в связи со стремительным ростом частной собственности велика вероятность заказов на интерьерные росписи, витражи, мозаики. В то же время специалисты в области монументальной живописи могут быть востребованы как художники общественных зданий, реставраторы монументальных объектов, живописцы и графики, специалисты по мозаике, витражу и пр.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7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кафедра активно развивается, совершенствуется учебный процесс. 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кафедре в разные годы преподавали такие художники, как Б. М. Сергеев, Ю.Н. Сухоруков, П. В. Обух, Ю. В. </a:t>
            </a:r>
            <a:r>
              <a:rPr lang="ru-RU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Борчуков</a:t>
            </a:r>
            <a:r>
              <a:rPr lang="ru-RU" sz="17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7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319" y="946336"/>
            <a:ext cx="2292661" cy="298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1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21977"/>
            <a:ext cx="10515600" cy="666205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Жердева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Живописно-декоративное оформление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фасада Национального театра Карелии.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Витраж.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 И. Баранова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71" y="3226526"/>
            <a:ext cx="7895772" cy="257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7" y="339634"/>
            <a:ext cx="6259285" cy="39037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7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74320"/>
            <a:ext cx="10515600" cy="496389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ДИПЛОМНОЕ ПРОЕКТИРОВАНИЕ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483588"/>
            <a:ext cx="10515600" cy="1034778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ердева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Макет монументально-декоративного оформления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фасада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здания Национального театра Карелии. 2020 г.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И. И. Баранова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638" y="2843258"/>
            <a:ext cx="6116320" cy="264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956401"/>
            <a:ext cx="6116320" cy="2477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851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65761"/>
            <a:ext cx="10515600" cy="7315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ДИПЛОМНОЕ ПРОЕКТИРОВАНИЕ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865223"/>
            <a:ext cx="10515600" cy="64008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Воробьева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ВКР Живописно-декоративное оформление интерьера. Мозаика, сграффито. 2018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В. Обух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25" y="1448611"/>
            <a:ext cx="11347450" cy="354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0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22070"/>
            <a:ext cx="10515600" cy="66620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ДИПЛОМНОЕ ПРОЕКТИРОВАНИЕ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096101"/>
            <a:ext cx="10515600" cy="8475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Егорова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ВКР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«Живописно-декоративное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экстерьера здания администрации». Витраж. 2020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Н.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Гордин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79" y="1254566"/>
            <a:ext cx="10842171" cy="347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78825"/>
            <a:ext cx="10515600" cy="352696"/>
          </a:xfrm>
        </p:spPr>
        <p:txBody>
          <a:bodyPr>
            <a:normAutofit/>
          </a:bodyPr>
          <a:lstStyle/>
          <a:p>
            <a:pPr algn="ctr"/>
            <a:r>
              <a:rPr lang="ru-RU" sz="1800" b="1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ДИПЛОМНОЕ ПРОЕКТИРОВАНИЕ</a:t>
            </a: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786846"/>
            <a:ext cx="10515600" cy="73152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 Егорова. ВКР «Живописно-декоративное оформление экстерьера здания администрации».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Визуализация. 2020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А. Н.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Гордин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95" y="731520"/>
            <a:ext cx="6091538" cy="41539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322" y="2185129"/>
            <a:ext cx="5154440" cy="343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22070"/>
            <a:ext cx="10515600" cy="718456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ДИПЛОМНОЕ ПРОЕКТИРОВАНИЕ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84461"/>
            <a:ext cx="10515600" cy="94696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Симукова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ВКР «Живописно-декоративное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интерьера кафе». Роспись.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М. Мешков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358536"/>
            <a:ext cx="10514514" cy="380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688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91887"/>
            <a:ext cx="10515600" cy="48332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ДИПЛОМНОЕ ПРОЕКТИРОВАНИЕ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812971"/>
            <a:ext cx="10515600" cy="757646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 Симукова. ВКР «Живописно-декоративное оформление интерьера кафе». 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Визуализация.2020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М. М. Мешков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610" y="1069590"/>
            <a:ext cx="8124080" cy="474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505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26033"/>
            <a:ext cx="10515600" cy="770709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Невзорова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Живописно-декоративное оформление Дома мод. Витраж. 2019 г.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Ю. В.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Борчуков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534" y="2090779"/>
            <a:ext cx="3558197" cy="37352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5939"/>
            <a:ext cx="6936744" cy="464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99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26572"/>
            <a:ext cx="10515600" cy="70539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ПРОПЕДЕВТИКА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969725"/>
            <a:ext cx="10515600" cy="770709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Орнамент геометрических и растительных форм.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А. Н.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Гордин</a:t>
            </a: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098" y="1175747"/>
            <a:ext cx="3244903" cy="46501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610" y="1136468"/>
            <a:ext cx="4750366" cy="472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170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61165"/>
            <a:ext cx="10515600" cy="62701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Статика-динамика. Растительный орнамент.</a:t>
            </a:r>
            <a:b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Н.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Гордин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121" y="1171816"/>
            <a:ext cx="5297249" cy="3948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848" y="550231"/>
            <a:ext cx="5065506" cy="516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90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8195"/>
            <a:ext cx="10515600" cy="57476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ПРЕПОДАВАТЕЛИ КАФЕДРЫ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9" y="1196815"/>
            <a:ext cx="1881563" cy="24460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9944" y="4305575"/>
            <a:ext cx="2553208" cy="17021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758" y="1173432"/>
            <a:ext cx="1978600" cy="2469415"/>
          </a:xfrm>
          <a:prstGeom prst="rect">
            <a:avLst/>
          </a:prstGeom>
        </p:spPr>
      </p:pic>
      <p:pic>
        <p:nvPicPr>
          <p:cNvPr id="1028" name="Picture 4" descr="https://sutd.ru/upload/iblock/de3/Baranova_II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932" y="1190938"/>
            <a:ext cx="1872616" cy="243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td.ru/upload/iblock/1f8/Krulov_S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962" y="3913794"/>
            <a:ext cx="1912076" cy="248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td.ru/upload/iblock/f25/Savin_SV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916" y="3967368"/>
            <a:ext cx="1912076" cy="248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99" y="4016702"/>
            <a:ext cx="2147305" cy="2436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22" y="1123891"/>
            <a:ext cx="2001159" cy="250144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855" y="1125918"/>
            <a:ext cx="2024371" cy="249942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526" y="3930703"/>
            <a:ext cx="1830672" cy="24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2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3691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МАСТЕРСКИЕ КАФЕДРЫ МОНУМЕНТАЛЬНОГО </a:t>
            </a:r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ИСКУССТВА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СГРАФФИТО.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ЦВЕТНЫЕ ЦЕМЕНТЫ</a:t>
            </a:r>
            <a:endParaRPr lang="ru-RU" sz="2400" dirty="0"/>
          </a:p>
        </p:txBody>
      </p:sp>
      <p:pic>
        <p:nvPicPr>
          <p:cNvPr id="3" name="Рисунок 2" descr="D:\Кафедра\Методички\мет. гордин\IMG_391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0239"/>
            <a:ext cx="4778829" cy="3757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D:\Кафедра\Методички\мет. гордин\IMG_391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7865" y="1436915"/>
            <a:ext cx="4505643" cy="313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Кафедра\Методички\мет. гордин\IMG_391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794" y="3187338"/>
            <a:ext cx="4441372" cy="3161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226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13509"/>
            <a:ext cx="10515600" cy="88827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Основы художественного производства</a:t>
            </a:r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СГРАФФИТО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01783"/>
            <a:ext cx="6538373" cy="4930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681" y="1201783"/>
            <a:ext cx="3283473" cy="493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705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87384"/>
            <a:ext cx="10515600" cy="64007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Основы художественного производства</a:t>
            </a:r>
            <a:b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ЦВЕТНЫЕ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ЦЕМЕНТЫ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09884" y="10413584"/>
            <a:ext cx="7339715" cy="438007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" name="Рисунок 5" descr="D:\Кафедра\Методички\мет. гордин\IMG_449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27" y="1227909"/>
            <a:ext cx="5481458" cy="4576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Кафедра\Методички\мет. гордин\IMG_409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04" y="1227909"/>
            <a:ext cx="4702628" cy="4576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7113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537029"/>
            <a:ext cx="10515600" cy="914399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МАСТЕРСКИЕ КАФЕДРЫ МОНУМЕНТАЛЬНОГО ИСКУССТВА</a:t>
            </a:r>
            <a:br>
              <a:rPr lang="ru-RU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МОЗАИЧНАЯ МАСТЕРСКАЯ</a:t>
            </a:r>
            <a:endParaRPr lang="ru-RU" sz="2800" b="1" dirty="0">
              <a:solidFill>
                <a:srgbClr val="9B282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6154057"/>
            <a:ext cx="10515600" cy="406399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3" y="1512173"/>
            <a:ext cx="4528457" cy="33963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5626" y="1523539"/>
            <a:ext cx="4307402" cy="2871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82" y="3500846"/>
            <a:ext cx="3413714" cy="2560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385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6903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МАСТЕРСКИЕ КАФЕДРЫ МОНУМЕНТАЛЬНОГО ИСКУССТВА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МОЗАИЧНАЯ МАСТЕРСКАЯ</a:t>
            </a:r>
            <a:endParaRPr lang="ru-RU" sz="2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72028"/>
            <a:ext cx="3480707" cy="46409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1447073"/>
            <a:ext cx="5735683" cy="38237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59" y="3492499"/>
            <a:ext cx="3954584" cy="296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95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28247"/>
            <a:ext cx="10515600" cy="103163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ХУДОЖЕСТВЕННОГО ПРОИЗВОДСТВА. 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МОЗАИКА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744308"/>
            <a:ext cx="10515600" cy="8557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Жердева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Е. Тюряпина. Фрагмент в материале к дипломным работам.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И. И. Баранова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09" y="1476979"/>
            <a:ext cx="4193609" cy="39390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655" y="1450348"/>
            <a:ext cx="3242408" cy="39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918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74321"/>
            <a:ext cx="10515600" cy="79683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ХУДОЖЕСТВЕННОГО ПРОИЗВОДСТВА.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МОЗАИКА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695406"/>
            <a:ext cx="10515600" cy="82296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Тихонова. Копия с античной мозаики.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А.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Н.Гордин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73" y="1071155"/>
            <a:ext cx="6959754" cy="448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17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86845"/>
            <a:ext cx="10515600" cy="875211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У. Сухова. М. Иванова. Мозаика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И. И. Баранова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37" y="877182"/>
            <a:ext cx="4597652" cy="47137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92" y="986941"/>
            <a:ext cx="4530634" cy="460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27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19368"/>
            <a:ext cx="10515600" cy="113863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 Никольская. А. Мальцева Мозаика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И. И. Баранова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056" y="693353"/>
            <a:ext cx="5095384" cy="50260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09" y="744583"/>
            <a:ext cx="4701116" cy="497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159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87384"/>
            <a:ext cx="10515600" cy="86214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МАСТЕРСКИЕ КАФЕДРЫ МОНУМЕНТАЛЬНОГО ИСКУССТВА</a:t>
            </a:r>
            <a:br>
              <a:rPr lang="ru-RU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ВИТРАЖНАЯ </a:t>
            </a:r>
            <a:r>
              <a:rPr lang="ru-RU" sz="24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МАСТЕРСКАЯ</a:t>
            </a:r>
            <a:endParaRPr lang="ru-RU" sz="2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904411"/>
            <a:ext cx="10515600" cy="457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13716" y="1820182"/>
            <a:ext cx="4514668" cy="33860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9650" y="1255848"/>
            <a:ext cx="3396343" cy="452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974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УЧЕБНЫЙ ПРОЦЕСС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93" y="1393372"/>
            <a:ext cx="4606170" cy="34546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048" y="1284402"/>
            <a:ext cx="3134496" cy="4027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46574" y="2621110"/>
            <a:ext cx="4113168" cy="308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3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78824"/>
            <a:ext cx="10515600" cy="58782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ХУДОЖЕСТВЕННОГО ПРОИЗВОДСТВА.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ВИТРАЖ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49" y="6035039"/>
            <a:ext cx="10785719" cy="68228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Максимова Е.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Туманина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К. Копии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витражей.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Хвалов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599" y="1102518"/>
            <a:ext cx="3724738" cy="48449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604" y="1102518"/>
            <a:ext cx="4275995" cy="47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1827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26572"/>
            <a:ext cx="10515600" cy="73151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ТЕХНОЛОГИЯ ХУДОЖЕСТВЕННОГО ПРОИЗВОДСТВА. ВИТРАЖ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930537"/>
            <a:ext cx="10515600" cy="77506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Редникова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Уварова. Копии витражей.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Хвалов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47" y="1166015"/>
            <a:ext cx="3286873" cy="4656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726" y="1166016"/>
            <a:ext cx="4026350" cy="46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0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78971"/>
            <a:ext cx="10515600" cy="130628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МАСТЕРСКИЕ КАФЕДРЫ МОНУМЕНТАЛЬНОГО ИСКУССТВА</a:t>
            </a:r>
            <a:br>
              <a:rPr lang="ru-RU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ЭМАЛЬЕРНАЯ МАСТЕРСКАЯ</a:t>
            </a:r>
            <a:endParaRPr lang="ru-RU" sz="2800" dirty="0">
              <a:solidFill>
                <a:srgbClr val="9B2825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57" y="1930400"/>
            <a:ext cx="5578929" cy="37192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1936295"/>
            <a:ext cx="4994729" cy="37460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20596" y="3462475"/>
            <a:ext cx="3545115" cy="265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457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00446"/>
            <a:ext cx="10515600" cy="65314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ХУДОЖЕСТВЕННАЯ ЭМАЛЬ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6191793"/>
            <a:ext cx="10515600" cy="522515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С. Н. Крылов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423" y="1031675"/>
            <a:ext cx="4962434" cy="49306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133" y="1031675"/>
            <a:ext cx="3458073" cy="492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932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61258"/>
            <a:ext cx="10515600" cy="65314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ХУДОЖЕСТВЕННАЯ ЭМАЛЬ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721531"/>
            <a:ext cx="10515600" cy="744583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 </a:t>
            </a:r>
            <a:r>
              <a:rPr lang="ru-RU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Редникова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Преподаватель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С. Н. Крылов</a:t>
            </a:r>
          </a:p>
          <a:p>
            <a:pPr algn="ctr"/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6519" y="1115843"/>
            <a:ext cx="3054148" cy="4556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17" y="1115842"/>
            <a:ext cx="4492844" cy="45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16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04948"/>
            <a:ext cx="10515600" cy="39603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ХУДОЖЕСТВЕННАЯ ЭМАЛЬ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6131244"/>
            <a:ext cx="10515600" cy="295682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С. Н. Крылов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15" y="902587"/>
            <a:ext cx="3799545" cy="51270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77" y="948822"/>
            <a:ext cx="3291841" cy="503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0497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9006"/>
            <a:ext cx="10515600" cy="79683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МАСТЕРСКАЯ ГОБЕЛЕНА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05840"/>
            <a:ext cx="8034746" cy="452475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0" y="1919252"/>
            <a:ext cx="3307080" cy="440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51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909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ХУДОЖЕСТВЕННЫЙ ТЕКСТИЛЬ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68" y="1084218"/>
            <a:ext cx="5340532" cy="41716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95750" y="2399282"/>
            <a:ext cx="2979313" cy="52904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12" y="1403028"/>
            <a:ext cx="2579087" cy="457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238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ХУДОЖЕСТВЕННЫЙ ТЕКСТИЛЬ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766" y="914400"/>
            <a:ext cx="3921034" cy="47964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36" y="2601203"/>
            <a:ext cx="6281112" cy="3658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1222162"/>
            <a:ext cx="3190378" cy="3346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396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6361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Художественные выставки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001487"/>
            <a:ext cx="5486399" cy="365759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409" y="1524000"/>
            <a:ext cx="6544591" cy="463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55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1458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УЧЕБНЫЙ ПРОЦЕСС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074" y="979714"/>
            <a:ext cx="4195354" cy="50057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7" y="1146264"/>
            <a:ext cx="5229497" cy="39221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683" y="2782389"/>
            <a:ext cx="2630269" cy="36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4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49944"/>
            <a:ext cx="10515600" cy="537027"/>
          </a:xfrm>
        </p:spPr>
        <p:txBody>
          <a:bodyPr>
            <a:normAutofit/>
          </a:bodyPr>
          <a:lstStyle/>
          <a:p>
            <a:pPr algn="ctr"/>
            <a:r>
              <a:rPr lang="ru-RU" sz="2800" b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Выставки работ студентов кафедры монументального искусства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675086"/>
            <a:ext cx="10515600" cy="414564"/>
          </a:xfrm>
        </p:spPr>
        <p:txBody>
          <a:bodyPr>
            <a:normAutofit/>
          </a:bodyPr>
          <a:lstStyle/>
          <a:p>
            <a:pPr algn="ctr"/>
            <a:r>
              <a:rPr lang="ru-RU" sz="1800" b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 студентов в лицее им. Б.В. Иогансона, 2020 г.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1429656"/>
            <a:ext cx="5442857" cy="3628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57" y="1486504"/>
            <a:ext cx="5413829" cy="360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785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33143"/>
            <a:ext cx="10515600" cy="783771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международной выставки-конкурса «Творческая весна-2021»,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СПбГУПТД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313" y="568773"/>
            <a:ext cx="5879737" cy="44098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73675"/>
            <a:ext cx="4747999" cy="295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50887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49943"/>
            <a:ext cx="10515600" cy="66765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НАУЧНО-ИССЛЕДОВАТЕЛЬСКАЯ РАБОТА</a:t>
            </a:r>
            <a:endParaRPr lang="ru-RU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590903"/>
            <a:ext cx="10515600" cy="795383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международной научно-практической конференции 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проблемы монументального искусства», </a:t>
            </a:r>
            <a:r>
              <a:rPr lang="ru-RU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СПбГУПТД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март 2021 г.</a:t>
            </a:r>
            <a:b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987" y="1680108"/>
            <a:ext cx="5433282" cy="3594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61" y="2398156"/>
            <a:ext cx="5279509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4262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77394"/>
            <a:ext cx="10515600" cy="1195977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«Монументальные школы России: традиции и современность», 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СПбГУПТД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март 2020 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«Монументальная живопись сегодня: проблемы и перспективы», </a:t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СПбГУПТД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март 2021 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57" y="1113786"/>
            <a:ext cx="4883172" cy="388753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01" y="1113786"/>
            <a:ext cx="5751286" cy="3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113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91200"/>
            <a:ext cx="10515600" cy="696686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«Монументальная живопись сегодня: проблемы и перспективы», 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СПбГУПТД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март 2021 г.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01" y="705031"/>
            <a:ext cx="4993278" cy="33288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066143"/>
            <a:ext cx="4087586" cy="27250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204" y="2536280"/>
            <a:ext cx="3993608" cy="299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342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00447"/>
            <a:ext cx="10515600" cy="67926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УЧЕБНЫЕ И ПРОИЗВОДСТВЕННЫЕ ПРАКТИКИ</a:t>
            </a:r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695406"/>
            <a:ext cx="10515600" cy="640080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Копийная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 в Научно-исследовательском музее Российской Академии художеств,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Санкт-Петербург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844" y="979714"/>
            <a:ext cx="4354287" cy="32657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616" y="2429691"/>
            <a:ext cx="4254137" cy="31906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1332411"/>
            <a:ext cx="5112111" cy="383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18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492514"/>
            <a:ext cx="10515600" cy="36548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(пленэрная) практика в Великом Новгороде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494" y="495301"/>
            <a:ext cx="5749106" cy="27757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008" y="1349878"/>
            <a:ext cx="3717184" cy="49562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252" y="2838450"/>
            <a:ext cx="2322828" cy="3097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9" y="3828001"/>
            <a:ext cx="2810069" cy="210755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51" y="4408620"/>
            <a:ext cx="1379388" cy="18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964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67400"/>
            <a:ext cx="10515600" cy="647700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(исполнительская) практика в Великом Новгороде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09" y="855651"/>
            <a:ext cx="3652100" cy="48694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314" y="2970960"/>
            <a:ext cx="1833236" cy="2754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79214"/>
            <a:ext cx="2332972" cy="17460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637" y="2867579"/>
            <a:ext cx="3624303" cy="271822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32" y="561295"/>
            <a:ext cx="2046817" cy="272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723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92370"/>
            <a:ext cx="10515600" cy="71510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УЧЕБНЫЕ И ПРОИЗВОДСТВЕННЫЕ ПРАКТИКИ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884985"/>
            <a:ext cx="10515600" cy="562265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(исполнительская)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практика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мозаичной мастерской кафедры монументального искусства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СПбГУПТД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Санкт-Петербург</a:t>
            </a:r>
          </a:p>
          <a:p>
            <a:pPr algn="ctr"/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588" y="1436077"/>
            <a:ext cx="2927839" cy="39037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" y="1436077"/>
            <a:ext cx="4009781" cy="3007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04" y="2543466"/>
            <a:ext cx="4032142" cy="302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79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МЕРОПРИЯТИЯ КАФЕДРЫ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94" y="639762"/>
            <a:ext cx="2025785" cy="2915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514" y="1175238"/>
            <a:ext cx="3559807" cy="50352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" y="704914"/>
            <a:ext cx="1876911" cy="26540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6" y="3554949"/>
            <a:ext cx="2973273" cy="21419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521" y="3712319"/>
            <a:ext cx="1784428" cy="24981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882" y="1636769"/>
            <a:ext cx="2920444" cy="4130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376" y="4349933"/>
            <a:ext cx="1578295" cy="22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5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26572"/>
            <a:ext cx="10515600" cy="7707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ДИСЦИПЛИНЫ КАФЕДРЫ</a:t>
            </a:r>
            <a:b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ЖИВОПИСЬ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930537"/>
            <a:ext cx="10515600" cy="731520"/>
          </a:xfrm>
        </p:spPr>
        <p:txBody>
          <a:bodyPr>
            <a:no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 Щербакова. Натюрморт с лейкой. 2018 г.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Д.О. Антипина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566" y="1097280"/>
            <a:ext cx="5683737" cy="465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008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МЕРОПРИЯТИЯ КАФЕДРЫ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034" y="1799700"/>
            <a:ext cx="5360126" cy="37168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84663"/>
            <a:ext cx="2681206" cy="37921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605" y="908762"/>
            <a:ext cx="1967380" cy="27828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647" y="2273693"/>
            <a:ext cx="2533921" cy="3584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5083" y="4023892"/>
            <a:ext cx="1713460" cy="24217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153" y="4023892"/>
            <a:ext cx="1780802" cy="252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105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19244"/>
            <a:ext cx="10515600" cy="763718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кафедры монументального искусства «Творческие встречи»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64" y="916387"/>
            <a:ext cx="4140003" cy="2516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15" y="399262"/>
            <a:ext cx="2653939" cy="375363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05" y="3088048"/>
            <a:ext cx="1965089" cy="2779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00" y="1238825"/>
            <a:ext cx="1924638" cy="26855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85" y="3432733"/>
            <a:ext cx="3521873" cy="26414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68" y="3630221"/>
            <a:ext cx="1689274" cy="238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0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39097"/>
            <a:ext cx="10515600" cy="744583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Е. Щербакова. Портрет. 2020 г.                                 Э.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Эккерман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Автопортрет. 2020 г.       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Преподаватель: Д. О. Антипина                                   Преподаватель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Д. О. Антипина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674" y="535578"/>
            <a:ext cx="4205042" cy="53177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022" y="572154"/>
            <a:ext cx="4157472" cy="523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7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656881"/>
            <a:ext cx="10515600" cy="1069383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 Самойленко. Обнаженная. 2019 г.                            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Редникова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Обнаженная. 2019 г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Ю. В. </a:t>
            </a:r>
            <a:r>
              <a:rPr lang="ru-RU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Борчуков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Преподаватель: Д.О. Антипина</a:t>
            </a:r>
            <a:endParaRPr lang="ru-RU" sz="1800" b="1" dirty="0"/>
          </a:p>
        </p:txBody>
      </p:sp>
      <p:pic>
        <p:nvPicPr>
          <p:cNvPr id="1026" name="Picture 2" descr="https://sutd.ru/upload/iblock/b1e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80" y="891733"/>
            <a:ext cx="6039222" cy="461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330" y="891733"/>
            <a:ext cx="3935469" cy="461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482"/>
            <a:ext cx="10515600" cy="8674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ДИСЦИПЛИНЫ КАФЕДРЫ</a:t>
            </a:r>
            <a:b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9B28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РИСУНОК</a:t>
            </a:r>
            <a:endParaRPr lang="ru-RU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5982346"/>
            <a:ext cx="10515600" cy="87565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М. Саркисян. Натюрморт с рельефом                                    Д.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Кулененок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Портрет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М. М. Мешков                           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Преподаватель: Ю. В.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Борчуков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6815" y="968864"/>
            <a:ext cx="4237328" cy="4803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93" y="943497"/>
            <a:ext cx="3518115" cy="48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8881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889</Words>
  <Application>Microsoft Office PowerPoint</Application>
  <PresentationFormat>Широкоэкранный</PresentationFormat>
  <Paragraphs>114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7" baseType="lpstr">
      <vt:lpstr>Arial</vt:lpstr>
      <vt:lpstr>Bahnschrift</vt:lpstr>
      <vt:lpstr>Calibri</vt:lpstr>
      <vt:lpstr>Calibri Light</vt:lpstr>
      <vt:lpstr>Times New Roman</vt:lpstr>
      <vt:lpstr>Тема Office</vt:lpstr>
      <vt:lpstr>МИНИСТЕРСТВО  НАУКИ И ВЫСШЕГО ОБРАЗОВАНИЯ РОССИЙСКОЙ ФЕДЕРАЦИИ САНКТ-ПЕТЕРБУРГСКИЙ ГОСУДАРСТВЕННЫЙ УНИВЕРСИТЕТ  ПРОМЫШЛЕННЫХ ТЕХНОЛОГИЙ И ДИЗАЙНА  ИНСТИТУТ ДИЗАЙНА И ИСКУССТВ  КАФЕДРА МОНУМЕНТАЛЬНОГО ИСКУССТВА</vt:lpstr>
      <vt:lpstr>ИЗ ИСТОРИИ КАФЕДРЫ</vt:lpstr>
      <vt:lpstr>ПРЕПОДАВАТЕЛИ КАФЕДРЫ</vt:lpstr>
      <vt:lpstr>УЧЕБНЫЙ ПРОЦЕСС</vt:lpstr>
      <vt:lpstr>УЧЕБНЫЙ ПРОЦЕСС</vt:lpstr>
      <vt:lpstr>ДИСЦИПЛИНЫ КАФЕДРЫ ЖИВОПИСЬ</vt:lpstr>
      <vt:lpstr>                 Е. Щербакова. Портрет. 2020 г.                                 Э. Эккерман. Автопортрет. 2020 г.                         Преподаватель: Д. О. Антипина                                   Преподаватель: Д. О. Антипина                                                </vt:lpstr>
      <vt:lpstr>М. Самойленко. Обнаженная. 2019 г.                            А. Редникова. Обнаженная. 2019 г. Преподаватель: Ю. В. Борчуков                                     Преподаватель: Д.О. Антипина</vt:lpstr>
      <vt:lpstr>ДИСЦИПЛИНЫ КАФЕДРЫ РИСУНОК</vt:lpstr>
      <vt:lpstr>РИСУНОК</vt:lpstr>
      <vt:lpstr>РИСУНОК</vt:lpstr>
      <vt:lpstr>КУРСОВОЕ ПРОЕКТИРОВАНИЕ. КОМПОЗИЦИЯ</vt:lpstr>
      <vt:lpstr>КУРСОВОЕ ПРОЕКТИРОВАНИЕ. КОМПОЗИЦИЯ</vt:lpstr>
      <vt:lpstr>КУРСОВОЕ ПРОЕКТИРОВАНИЕ. КОМПОЗИЦИЯ</vt:lpstr>
      <vt:lpstr>КУРСОВОЕ ПРОЕКТИРОВАНИЕ. КОМПОЗИЦИЯ</vt:lpstr>
      <vt:lpstr>Е. Колотова. Живописно-декоративное оформление экстерьера культурного центра. 2019 г. Преподаватель: И. И. Баранова </vt:lpstr>
      <vt:lpstr>ДИПЛОМНОЕ ПРОЕКТИРОВАНИЕ</vt:lpstr>
      <vt:lpstr>ДИПЛОМНОЕ ПРОЕКТИРОВАНИЕ</vt:lpstr>
      <vt:lpstr>ДИПЛОМНОЕ ПРОЕКТИРОВАНИЕ</vt:lpstr>
      <vt:lpstr>Е. Жердева. Живописно-декоративное оформление фасада Национального театра Карелии. Витраж. 2020 г. Руководитель: И. И. Баранова</vt:lpstr>
      <vt:lpstr>ДИПЛОМНОЕ ПРОЕКТИРОВАНИЕ</vt:lpstr>
      <vt:lpstr>ДИПЛОМНОЕ ПРОЕКТИРОВАНИЕ</vt:lpstr>
      <vt:lpstr>ДИПЛОМНОЕ ПРОЕКТИРОВАНИЕ</vt:lpstr>
      <vt:lpstr>ДИПЛОМНОЕ ПРОЕКТИРОВАНИЕ</vt:lpstr>
      <vt:lpstr>ДИПЛОМНОЕ ПРОЕКТИРОВАНИЕ</vt:lpstr>
      <vt:lpstr>ДИПЛОМНОЕ ПРОЕКТИРОВАНИЕ</vt:lpstr>
      <vt:lpstr>Д. Невзорова. Живописно-декоративное оформление Дома мод. Витраж. 2019 г. Руководитель: Ю. В. Борчуков</vt:lpstr>
      <vt:lpstr>ПРОПЕДЕВТИКА</vt:lpstr>
      <vt:lpstr>Статика-динамика. Растительный орнамент. Преподаватель: А. Н. Гордин </vt:lpstr>
      <vt:lpstr>МАСТЕРСКИЕ КАФЕДРЫ МОНУМЕНТАЛЬНОГО ИСКУССТВА СГРАФФИТО. ЦВЕТНЫЕ ЦЕМЕНТЫ</vt:lpstr>
      <vt:lpstr>Основы художественного производства СГРАФФИТО</vt:lpstr>
      <vt:lpstr>Основы художественного производства ЦВЕТНЫЕ ЦЕМЕНТЫ</vt:lpstr>
      <vt:lpstr>МАСТЕРСКИЕ КАФЕДРЫ МОНУМЕНТАЛЬНОГО ИСКУССТВА МОЗАИЧНАЯ МАСТЕРСКАЯ</vt:lpstr>
      <vt:lpstr>МАСТЕРСКИЕ КАФЕДРЫ МОНУМЕНТАЛЬНОГО ИСКУССТВА МОЗАИЧНАЯ МАСТЕРСКАЯ</vt:lpstr>
      <vt:lpstr>ТЕХНОЛОГИЯ ХУДОЖЕСТВЕННОГО ПРОИЗВОДСТВА. МОЗАИКА</vt:lpstr>
      <vt:lpstr>ТЕХНОЛОГИЯ ХУДОЖЕСТВЕННОГО ПРОИЗВОДСТВА.  МОЗАИКА</vt:lpstr>
      <vt:lpstr> У. Сухова. М. Иванова. Мозаика Преподаватель: И. И. Баранова  </vt:lpstr>
      <vt:lpstr>Е. Никольская. А. Мальцева Мозаика Преподаватель: И. И. Баранова  </vt:lpstr>
      <vt:lpstr>МАСТЕРСКИЕ КАФЕДРЫ МОНУМЕНТАЛЬНОГО ИСКУССТВА ВИТРАЖНАЯ МАСТЕРСКАЯ</vt:lpstr>
      <vt:lpstr>ТЕХНОЛОГИЯ ХУДОЖЕСТВЕННОГО ПРОИЗВОДСТВА. ВИТРАЖ</vt:lpstr>
      <vt:lpstr>ТЕХНОЛОГИЯ ХУДОЖЕСТВЕННОГО ПРОИЗВОДСТВА. ВИТРАЖ</vt:lpstr>
      <vt:lpstr>МАСТЕРСКИЕ КАФЕДРЫ МОНУМЕНТАЛЬНОГО ИСКУССТВА ЭМАЛЬЕРНАЯ МАСТЕРСКАЯ</vt:lpstr>
      <vt:lpstr>ХУДОЖЕСТВЕННАЯ ЭМАЛЬ</vt:lpstr>
      <vt:lpstr>ХУДОЖЕСТВЕННАЯ ЭМАЛЬ</vt:lpstr>
      <vt:lpstr>ХУДОЖЕСТВЕННАЯ ЭМАЛЬ</vt:lpstr>
      <vt:lpstr>МАСТЕРСКАЯ ГОБЕЛЕНА</vt:lpstr>
      <vt:lpstr>ХУДОЖЕСТВЕННЫЙ ТЕКСТИЛЬ</vt:lpstr>
      <vt:lpstr>ХУДОЖЕСТВЕННЫЙ ТЕКСТИЛЬ</vt:lpstr>
      <vt:lpstr>Художественные выставки</vt:lpstr>
      <vt:lpstr>Выставки работ студентов кафедры монументального искусства</vt:lpstr>
      <vt:lpstr>Открытие международной выставки-конкурса «Творческая весна-2021», СПбГУПТД</vt:lpstr>
      <vt:lpstr>НАУЧНО-ИССЛЕДОВАТЕЛЬСКАЯ РАБОТА</vt:lpstr>
      <vt:lpstr>Круглый стол «Монументальные школы России: традиции и современность»,  СПбГУПТД, март 2020 г. Круглый стол «Монументальная живопись сегодня: проблемы и перспективы»,  СПбГУПТД, март 2021 г.</vt:lpstr>
      <vt:lpstr>Круглый стол «Монументальная живопись сегодня: проблемы и перспективы»,  СПбГУПТД, март 2021 г.</vt:lpstr>
      <vt:lpstr>УЧЕБНЫЕ И ПРОИЗВОДСТВЕННЫЕ ПРАКТИКИ</vt:lpstr>
      <vt:lpstr>Учебная (пленэрная) практика в Великом Новгороде </vt:lpstr>
      <vt:lpstr>Учебная (исполнительская) практика в Великом Новгороде </vt:lpstr>
      <vt:lpstr>УЧЕБНЫЕ И ПРОИЗВОДСТВЕННЫЕ ПРАКТИКИ</vt:lpstr>
      <vt:lpstr> МЕРОПРИЯТИЯ КАФЕДРЫ</vt:lpstr>
      <vt:lpstr>МЕРОПРИЯТИЯ КАФЕДРЫ</vt:lpstr>
      <vt:lpstr>Проект кафедры монументального искусства «Творческие встречи»</vt:lpstr>
    </vt:vector>
  </TitlesOfParts>
  <Company>SUTD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317</cp:revision>
  <dcterms:created xsi:type="dcterms:W3CDTF">2021-04-01T14:54:43Z</dcterms:created>
  <dcterms:modified xsi:type="dcterms:W3CDTF">2022-04-18T13:15:01Z</dcterms:modified>
</cp:coreProperties>
</file>